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33"/>
  </p:notesMasterIdLst>
  <p:sldIdLst>
    <p:sldId id="258" r:id="rId4"/>
    <p:sldId id="259" r:id="rId5"/>
    <p:sldId id="260" r:id="rId6"/>
    <p:sldId id="262" r:id="rId7"/>
    <p:sldId id="261"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309" r:id="rId23"/>
    <p:sldId id="279" r:id="rId24"/>
    <p:sldId id="308"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0C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4" autoAdjust="0"/>
    <p:restoredTop sz="94660"/>
  </p:normalViewPr>
  <p:slideViewPr>
    <p:cSldViewPr>
      <p:cViewPr varScale="1">
        <p:scale>
          <a:sx n="62" d="100"/>
          <a:sy n="62" d="100"/>
        </p:scale>
        <p:origin x="1232"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DC56F6-A95A-474D-BF5E-68334D697732}" type="datetimeFigureOut">
              <a:rPr lang="en-US" smtClean="0"/>
              <a:t>9/30/2016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6CAC61-DCBC-4E4B-93DA-75B76850565A}" type="slidenum">
              <a:rPr lang="en-US" smtClean="0"/>
              <a:t>‹#›</a:t>
            </a:fld>
            <a:endParaRPr lang="en-US"/>
          </a:p>
        </p:txBody>
      </p:sp>
    </p:spTree>
    <p:extLst>
      <p:ext uri="{BB962C8B-B14F-4D97-AF65-F5344CB8AC3E}">
        <p14:creationId xmlns:p14="http://schemas.microsoft.com/office/powerpoint/2010/main" val="3143342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2711797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2175487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3705855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673663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5</a:t>
            </a:fld>
            <a:endParaRPr lang="en-US" dirty="0"/>
          </a:p>
        </p:txBody>
      </p:sp>
    </p:spTree>
    <p:extLst>
      <p:ext uri="{BB962C8B-B14F-4D97-AF65-F5344CB8AC3E}">
        <p14:creationId xmlns:p14="http://schemas.microsoft.com/office/powerpoint/2010/main" val="2830199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3241117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7</a:t>
            </a:fld>
            <a:endParaRPr lang="en-US" dirty="0"/>
          </a:p>
        </p:txBody>
      </p:sp>
    </p:spTree>
    <p:extLst>
      <p:ext uri="{BB962C8B-B14F-4D97-AF65-F5344CB8AC3E}">
        <p14:creationId xmlns:p14="http://schemas.microsoft.com/office/powerpoint/2010/main" val="1936473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3030632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3741382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10</a:t>
            </a:fld>
            <a:endParaRPr lang="en-US" dirty="0"/>
          </a:p>
        </p:txBody>
      </p:sp>
    </p:spTree>
    <p:extLst>
      <p:ext uri="{BB962C8B-B14F-4D97-AF65-F5344CB8AC3E}">
        <p14:creationId xmlns:p14="http://schemas.microsoft.com/office/powerpoint/2010/main" val="4125948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11</a:t>
            </a:fld>
            <a:endParaRPr lang="en-US" dirty="0"/>
          </a:p>
        </p:txBody>
      </p:sp>
    </p:spTree>
    <p:extLst>
      <p:ext uri="{BB962C8B-B14F-4D97-AF65-F5344CB8AC3E}">
        <p14:creationId xmlns:p14="http://schemas.microsoft.com/office/powerpoint/2010/main" val="2961866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2634211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13</a:t>
            </a:fld>
            <a:endParaRPr lang="en-US" dirty="0"/>
          </a:p>
        </p:txBody>
      </p:sp>
    </p:spTree>
    <p:extLst>
      <p:ext uri="{BB962C8B-B14F-4D97-AF65-F5344CB8AC3E}">
        <p14:creationId xmlns:p14="http://schemas.microsoft.com/office/powerpoint/2010/main" val="2904338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14</a:t>
            </a:fld>
            <a:endParaRPr lang="en-US" dirty="0"/>
          </a:p>
        </p:txBody>
      </p:sp>
    </p:spTree>
    <p:extLst>
      <p:ext uri="{BB962C8B-B14F-4D97-AF65-F5344CB8AC3E}">
        <p14:creationId xmlns:p14="http://schemas.microsoft.com/office/powerpoint/2010/main" val="521071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1802483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16</a:t>
            </a:fld>
            <a:endParaRPr lang="en-US" dirty="0"/>
          </a:p>
        </p:txBody>
      </p:sp>
    </p:spTree>
    <p:extLst>
      <p:ext uri="{BB962C8B-B14F-4D97-AF65-F5344CB8AC3E}">
        <p14:creationId xmlns:p14="http://schemas.microsoft.com/office/powerpoint/2010/main" val="2845617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17</a:t>
            </a:fld>
            <a:endParaRPr lang="en-US" dirty="0"/>
          </a:p>
        </p:txBody>
      </p:sp>
    </p:spTree>
    <p:extLst>
      <p:ext uri="{BB962C8B-B14F-4D97-AF65-F5344CB8AC3E}">
        <p14:creationId xmlns:p14="http://schemas.microsoft.com/office/powerpoint/2010/main" val="35177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18</a:t>
            </a:fld>
            <a:endParaRPr lang="en-US" dirty="0"/>
          </a:p>
        </p:txBody>
      </p:sp>
    </p:spTree>
    <p:extLst>
      <p:ext uri="{BB962C8B-B14F-4D97-AF65-F5344CB8AC3E}">
        <p14:creationId xmlns:p14="http://schemas.microsoft.com/office/powerpoint/2010/main" val="2565127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19</a:t>
            </a:fld>
            <a:endParaRPr lang="en-US" dirty="0"/>
          </a:p>
        </p:txBody>
      </p:sp>
    </p:spTree>
    <p:extLst>
      <p:ext uri="{BB962C8B-B14F-4D97-AF65-F5344CB8AC3E}">
        <p14:creationId xmlns:p14="http://schemas.microsoft.com/office/powerpoint/2010/main" val="3429072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20</a:t>
            </a:fld>
            <a:endParaRPr lang="en-US" dirty="0"/>
          </a:p>
        </p:txBody>
      </p:sp>
    </p:spTree>
    <p:extLst>
      <p:ext uri="{BB962C8B-B14F-4D97-AF65-F5344CB8AC3E}">
        <p14:creationId xmlns:p14="http://schemas.microsoft.com/office/powerpoint/2010/main" val="729711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21</a:t>
            </a:fld>
            <a:endParaRPr lang="en-US" dirty="0"/>
          </a:p>
        </p:txBody>
      </p:sp>
    </p:spTree>
    <p:extLst>
      <p:ext uri="{BB962C8B-B14F-4D97-AF65-F5344CB8AC3E}">
        <p14:creationId xmlns:p14="http://schemas.microsoft.com/office/powerpoint/2010/main" val="3331632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22</a:t>
            </a:fld>
            <a:endParaRPr lang="en-US" dirty="0"/>
          </a:p>
        </p:txBody>
      </p:sp>
    </p:spTree>
    <p:extLst>
      <p:ext uri="{BB962C8B-B14F-4D97-AF65-F5344CB8AC3E}">
        <p14:creationId xmlns:p14="http://schemas.microsoft.com/office/powerpoint/2010/main" val="2829243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23</a:t>
            </a:fld>
            <a:endParaRPr lang="en-US" dirty="0"/>
          </a:p>
        </p:txBody>
      </p:sp>
    </p:spTree>
    <p:extLst>
      <p:ext uri="{BB962C8B-B14F-4D97-AF65-F5344CB8AC3E}">
        <p14:creationId xmlns:p14="http://schemas.microsoft.com/office/powerpoint/2010/main" val="878273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24</a:t>
            </a:fld>
            <a:endParaRPr lang="en-US" dirty="0"/>
          </a:p>
        </p:txBody>
      </p:sp>
    </p:spTree>
    <p:extLst>
      <p:ext uri="{BB962C8B-B14F-4D97-AF65-F5344CB8AC3E}">
        <p14:creationId xmlns:p14="http://schemas.microsoft.com/office/powerpoint/2010/main" val="2693615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25</a:t>
            </a:fld>
            <a:endParaRPr lang="en-US" dirty="0"/>
          </a:p>
        </p:txBody>
      </p:sp>
    </p:spTree>
    <p:extLst>
      <p:ext uri="{BB962C8B-B14F-4D97-AF65-F5344CB8AC3E}">
        <p14:creationId xmlns:p14="http://schemas.microsoft.com/office/powerpoint/2010/main" val="306170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26</a:t>
            </a:fld>
            <a:endParaRPr lang="en-US" dirty="0"/>
          </a:p>
        </p:txBody>
      </p:sp>
    </p:spTree>
    <p:extLst>
      <p:ext uri="{BB962C8B-B14F-4D97-AF65-F5344CB8AC3E}">
        <p14:creationId xmlns:p14="http://schemas.microsoft.com/office/powerpoint/2010/main" val="2469325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27</a:t>
            </a:fld>
            <a:endParaRPr lang="en-US" dirty="0"/>
          </a:p>
        </p:txBody>
      </p:sp>
    </p:spTree>
    <p:extLst>
      <p:ext uri="{BB962C8B-B14F-4D97-AF65-F5344CB8AC3E}">
        <p14:creationId xmlns:p14="http://schemas.microsoft.com/office/powerpoint/2010/main" val="2710777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28</a:t>
            </a:fld>
            <a:endParaRPr lang="en-US" dirty="0"/>
          </a:p>
        </p:txBody>
      </p:sp>
    </p:spTree>
    <p:extLst>
      <p:ext uri="{BB962C8B-B14F-4D97-AF65-F5344CB8AC3E}">
        <p14:creationId xmlns:p14="http://schemas.microsoft.com/office/powerpoint/2010/main" val="10860666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9/30/2016 7:36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29</a:t>
            </a:fld>
            <a:endParaRPr lang="en-US" dirty="0"/>
          </a:p>
        </p:txBody>
      </p:sp>
    </p:spTree>
    <p:extLst>
      <p:ext uri="{BB962C8B-B14F-4D97-AF65-F5344CB8AC3E}">
        <p14:creationId xmlns:p14="http://schemas.microsoft.com/office/powerpoint/2010/main" val="2015175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hebcal.com/holidays/rosh-hashana"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https://www.hebcal.com/holidays/sukkot" TargetMode="External"/><Relationship Id="rId4" Type="http://schemas.openxmlformats.org/officeDocument/2006/relationships/hyperlink" Target="https://www.hebcal.com/holidays/yom-kippur"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971800"/>
            <a:ext cx="8458199" cy="3276600"/>
          </a:xfrm>
        </p:spPr>
        <p:txBody>
          <a:bodyPr>
            <a:noAutofit/>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September 25, 2016</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30250" y="457200"/>
            <a:ext cx="7681913" cy="2514600"/>
          </a:xfrm>
        </p:spPr>
        <p:txBody>
          <a:bodyPr/>
          <a:lstStyle/>
          <a:p>
            <a:pPr algn="ctr"/>
            <a:r>
              <a:rPr lang="en-US"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a:t>
            </a:r>
            <a:br>
              <a:rPr lang="en-US" dirty="0" smtClean="0">
                <a:solidFill>
                  <a:srgbClr val="FFFF00"/>
                </a:solidFill>
                <a:effectLst>
                  <a:outerShdw blurRad="38100" dist="38100" dir="2700000" algn="tl">
                    <a:srgbClr val="000000">
                      <a:alpha val="43137"/>
                    </a:srgbClr>
                  </a:outerShdw>
                </a:effectLst>
                <a:latin typeface="Arial Black" panose="020B0A04020102020204" pitchFamily="34" charset="0"/>
              </a:rPr>
            </a:br>
            <a:r>
              <a:rPr lang="en-US" dirty="0" smtClean="0">
                <a:solidFill>
                  <a:srgbClr val="FFFF00"/>
                </a:solidFill>
                <a:effectLst>
                  <a:outerShdw blurRad="38100" dist="38100" dir="2700000" algn="tl">
                    <a:srgbClr val="000000">
                      <a:alpha val="43137"/>
                    </a:srgbClr>
                  </a:outerShdw>
                </a:effectLst>
                <a:latin typeface="Arial Black" panose="020B0A04020102020204" pitchFamily="34" charset="0"/>
              </a:rPr>
              <a:t>OF</a:t>
            </a:r>
            <a:br>
              <a:rPr lang="en-US" dirty="0" smtClean="0">
                <a:solidFill>
                  <a:srgbClr val="FFFF00"/>
                </a:solidFill>
                <a:effectLst>
                  <a:outerShdw blurRad="38100" dist="38100" dir="2700000" algn="tl">
                    <a:srgbClr val="000000">
                      <a:alpha val="43137"/>
                    </a:srgbClr>
                  </a:outerShdw>
                </a:effectLst>
                <a:latin typeface="Arial Black" panose="020B0A04020102020204" pitchFamily="34" charset="0"/>
              </a:rPr>
            </a:br>
            <a:r>
              <a:rPr lang="en-US" dirty="0" smtClean="0">
                <a:solidFill>
                  <a:srgbClr val="FFFF00"/>
                </a:solidFill>
                <a:effectLst>
                  <a:outerShdw blurRad="38100" dist="38100" dir="2700000" algn="tl">
                    <a:srgbClr val="000000">
                      <a:alpha val="43137"/>
                    </a:srgbClr>
                  </a:outerShdw>
                </a:effectLst>
                <a:latin typeface="Arial Black" panose="020B0A04020102020204" pitchFamily="34" charset="0"/>
              </a:rPr>
              <a:t>TABERNACLES</a:t>
            </a:r>
            <a:endParaRPr lang="en-US"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48420763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971800"/>
            <a:ext cx="8458199" cy="3276600"/>
          </a:xfrm>
        </p:spPr>
        <p:txBody>
          <a:bodyPr>
            <a:noAutofit/>
          </a:bodyPr>
          <a:lstStyle/>
          <a:p>
            <a:pPr algn="ct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30250" y="457200"/>
            <a:ext cx="7681913" cy="2514600"/>
          </a:xfrm>
        </p:spPr>
        <p:txBody>
          <a:bodyPr/>
          <a:lstStyle/>
          <a:p>
            <a:pPr algn="ctr"/>
            <a:endParaRPr lang="en-US"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392522"/>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971800"/>
            <a:ext cx="8458199" cy="3276600"/>
          </a:xfrm>
        </p:spPr>
        <p:txBody>
          <a:bodyPr>
            <a:noAutofit/>
          </a:bodyPr>
          <a:lstStyle/>
          <a:p>
            <a:pPr algn="ct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30250" y="457200"/>
            <a:ext cx="7681913" cy="2514600"/>
          </a:xfrm>
        </p:spPr>
        <p:txBody>
          <a:bodyPr/>
          <a:lstStyle/>
          <a:p>
            <a:pPr algn="ctr"/>
            <a:endParaRPr lang="en-US"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8741504"/>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971800"/>
            <a:ext cx="8458199" cy="3276600"/>
          </a:xfrm>
        </p:spPr>
        <p:txBody>
          <a:bodyPr>
            <a:noAutofit/>
          </a:bodyPr>
          <a:lstStyle/>
          <a:p>
            <a:pPr algn="ct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30250" y="457200"/>
            <a:ext cx="7681913" cy="2514600"/>
          </a:xfrm>
        </p:spPr>
        <p:txBody>
          <a:bodyPr/>
          <a:lstStyle/>
          <a:p>
            <a:pPr algn="ctr"/>
            <a:endParaRPr lang="en-US"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251" y="0"/>
            <a:ext cx="7681912" cy="6858000"/>
          </a:xfrm>
          <a:prstGeom prst="rect">
            <a:avLst/>
          </a:prstGeom>
        </p:spPr>
      </p:pic>
    </p:spTree>
    <p:extLst>
      <p:ext uri="{BB962C8B-B14F-4D97-AF65-F5344CB8AC3E}">
        <p14:creationId xmlns:p14="http://schemas.microsoft.com/office/powerpoint/2010/main" val="243433007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971800"/>
            <a:ext cx="8458199" cy="3276600"/>
          </a:xfrm>
        </p:spPr>
        <p:txBody>
          <a:bodyPr>
            <a:noAutofit/>
          </a:bodyPr>
          <a:lstStyle/>
          <a:p>
            <a:pPr algn="ct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30250" y="457200"/>
            <a:ext cx="7681913" cy="2514600"/>
          </a:xfrm>
        </p:spPr>
        <p:txBody>
          <a:bodyPr/>
          <a:lstStyle/>
          <a:p>
            <a:pPr algn="ctr"/>
            <a:endParaRPr lang="en-US"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 y="0"/>
            <a:ext cx="6096000" cy="6858000"/>
          </a:xfrm>
          <a:prstGeom prst="rect">
            <a:avLst/>
          </a:prstGeom>
        </p:spPr>
      </p:pic>
    </p:spTree>
    <p:extLst>
      <p:ext uri="{BB962C8B-B14F-4D97-AF65-F5344CB8AC3E}">
        <p14:creationId xmlns:p14="http://schemas.microsoft.com/office/powerpoint/2010/main" val="1610772436"/>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438400"/>
            <a:ext cx="8458199" cy="3810000"/>
          </a:xfrm>
        </p:spPr>
        <p:txBody>
          <a:bodyPr>
            <a:noAutofit/>
          </a:bodyPr>
          <a:lstStyle/>
          <a:p>
            <a:pPr algn="ctr"/>
            <a:endParaRPr lang="en-US" sz="54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30250" y="685800"/>
            <a:ext cx="7681913" cy="1295400"/>
          </a:xfrm>
        </p:spPr>
        <p:txBody>
          <a:bodyPr/>
          <a:lstStyle/>
          <a:p>
            <a:pPr algn="ctr"/>
            <a:r>
              <a:rPr lang="en-US" dirty="0" smtClean="0">
                <a:solidFill>
                  <a:srgbClr val="FFFF00"/>
                </a:solidFill>
                <a:effectLst>
                  <a:outerShdw blurRad="38100" dist="38100" dir="2700000" algn="tl">
                    <a:srgbClr val="000000">
                      <a:alpha val="43137"/>
                    </a:srgbClr>
                  </a:outerShdw>
                </a:effectLst>
                <a:latin typeface="Arial Black" panose="020B0A04020102020204" pitchFamily="34" charset="0"/>
              </a:rPr>
              <a:t>I. The FEASTS </a:t>
            </a:r>
            <a:br>
              <a:rPr lang="en-US" dirty="0" smtClean="0">
                <a:solidFill>
                  <a:srgbClr val="FFFF00"/>
                </a:solidFill>
                <a:effectLst>
                  <a:outerShdw blurRad="38100" dist="38100" dir="2700000" algn="tl">
                    <a:srgbClr val="000000">
                      <a:alpha val="43137"/>
                    </a:srgbClr>
                  </a:outerShdw>
                </a:effectLst>
                <a:latin typeface="Arial Black" panose="020B0A04020102020204" pitchFamily="34" charset="0"/>
              </a:rPr>
            </a:br>
            <a:endParaRPr lang="en-US"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692047279"/>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447800"/>
            <a:ext cx="8458199" cy="4800600"/>
          </a:xfrm>
        </p:spPr>
        <p:txBody>
          <a:bodyPr>
            <a:noAutofit/>
          </a:bodyPr>
          <a:lstStyle/>
          <a:p>
            <a:pPr algn="ctr"/>
            <a:r>
              <a:rPr lang="en-US" sz="4000" baseline="30000" dirty="0">
                <a:solidFill>
                  <a:srgbClr val="FFFF00"/>
                </a:solidFill>
                <a:effectLst>
                  <a:outerShdw blurRad="38100" dist="38100" dir="2700000" algn="tl">
                    <a:srgbClr val="000000">
                      <a:alpha val="43137"/>
                    </a:srgbClr>
                  </a:outerShdw>
                </a:effectLst>
                <a:latin typeface="Arial Black" panose="020B0A04020102020204" pitchFamily="34" charset="0"/>
              </a:rPr>
              <a:t>2 </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'The feasts of the LORD, which you shall proclaim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to be</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 holy convocations, these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are</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 My feasts.</a:t>
            </a:r>
            <a:r>
              <a:rPr lang="en-US" sz="4000" baseline="30000" dirty="0">
                <a:solidFill>
                  <a:srgbClr val="FFFF00"/>
                </a:solidFill>
                <a:effectLst>
                  <a:outerShdw blurRad="38100" dist="38100" dir="2700000" algn="tl">
                    <a:srgbClr val="000000">
                      <a:alpha val="43137"/>
                    </a:srgbClr>
                  </a:outerShdw>
                </a:effectLst>
                <a:latin typeface="Arial Black" panose="020B0A04020102020204" pitchFamily="34" charset="0"/>
              </a:rPr>
              <a:t>3 </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'Six days shall work be done, but the seventh day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is</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 a Sabbath of solemn rest, a holy convocation.</a:t>
            </a:r>
          </a:p>
        </p:txBody>
      </p:sp>
      <p:sp>
        <p:nvSpPr>
          <p:cNvPr id="2" name="Title 1"/>
          <p:cNvSpPr>
            <a:spLocks noGrp="1"/>
          </p:cNvSpPr>
          <p:nvPr>
            <p:ph type="ctrTitle"/>
          </p:nvPr>
        </p:nvSpPr>
        <p:spPr>
          <a:xfrm>
            <a:off x="769142" y="533400"/>
            <a:ext cx="7681913" cy="914400"/>
          </a:xfrm>
        </p:spPr>
        <p:txBody>
          <a:bodyPr/>
          <a:lstStyle/>
          <a:p>
            <a:pPr algn="ct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Leviticus 23:2-4 (NKJV) </a:t>
            </a:r>
          </a:p>
        </p:txBody>
      </p:sp>
    </p:spTree>
    <p:extLst>
      <p:ext uri="{BB962C8B-B14F-4D97-AF65-F5344CB8AC3E}">
        <p14:creationId xmlns:p14="http://schemas.microsoft.com/office/powerpoint/2010/main" val="1335646203"/>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447800"/>
            <a:ext cx="8458199" cy="4800600"/>
          </a:xfrm>
        </p:spPr>
        <p:txBody>
          <a:bodyPr>
            <a:noAutofit/>
          </a:bodyPr>
          <a:lstStyle/>
          <a:p>
            <a:pPr algn="ct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You shall do no work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on it;</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 it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is</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 the Sabbath of the LORD in all your dwellings. </a:t>
            </a:r>
            <a:r>
              <a:rPr lang="en-US" sz="4000" baseline="30000" dirty="0">
                <a:solidFill>
                  <a:srgbClr val="FFFF00"/>
                </a:solidFill>
                <a:effectLst>
                  <a:outerShdw blurRad="38100" dist="38100" dir="2700000" algn="tl">
                    <a:srgbClr val="000000">
                      <a:alpha val="43137"/>
                    </a:srgbClr>
                  </a:outerShdw>
                </a:effectLst>
                <a:latin typeface="Arial Black" panose="020B0A04020102020204" pitchFamily="34" charset="0"/>
              </a:rPr>
              <a:t>4 </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'These </a:t>
            </a:r>
            <a:r>
              <a:rPr lang="en-US" sz="4000" i="1" dirty="0">
                <a:solidFill>
                  <a:srgbClr val="FFFF00"/>
                </a:solidFill>
                <a:effectLst>
                  <a:outerShdw blurRad="38100" dist="38100" dir="2700000" algn="tl">
                    <a:srgbClr val="000000">
                      <a:alpha val="43137"/>
                    </a:srgbClr>
                  </a:outerShdw>
                </a:effectLst>
                <a:latin typeface="Arial Black" panose="020B0A04020102020204" pitchFamily="34" charset="0"/>
              </a:rPr>
              <a:t>are</a:t>
            </a: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 the feasts of the LORD, holy convocations which you shall proclaim at their appointed times.</a:t>
            </a:r>
          </a:p>
        </p:txBody>
      </p:sp>
      <p:sp>
        <p:nvSpPr>
          <p:cNvPr id="2" name="Title 1"/>
          <p:cNvSpPr>
            <a:spLocks noGrp="1"/>
          </p:cNvSpPr>
          <p:nvPr>
            <p:ph type="ctrTitle"/>
          </p:nvPr>
        </p:nvSpPr>
        <p:spPr>
          <a:xfrm>
            <a:off x="769142" y="533400"/>
            <a:ext cx="7681913" cy="914400"/>
          </a:xfrm>
        </p:spPr>
        <p:txBody>
          <a:bodyPr/>
          <a:lstStyle/>
          <a:p>
            <a:pPr algn="ctr"/>
            <a:r>
              <a:rPr lang="en-US" sz="4800" dirty="0">
                <a:solidFill>
                  <a:srgbClr val="FFFF00"/>
                </a:solidFill>
                <a:effectLst>
                  <a:outerShdw blurRad="38100" dist="38100" dir="2700000" algn="tl">
                    <a:srgbClr val="000000">
                      <a:alpha val="43137"/>
                    </a:srgbClr>
                  </a:outerShdw>
                </a:effectLst>
                <a:latin typeface="Arial Black" panose="020B0A04020102020204" pitchFamily="34" charset="0"/>
              </a:rPr>
              <a:t>Leviticus 23:2-4 (NKJV) </a:t>
            </a:r>
          </a:p>
        </p:txBody>
      </p:sp>
    </p:spTree>
    <p:extLst>
      <p:ext uri="{BB962C8B-B14F-4D97-AF65-F5344CB8AC3E}">
        <p14:creationId xmlns:p14="http://schemas.microsoft.com/office/powerpoint/2010/main" val="1354255947"/>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447800"/>
            <a:ext cx="8458199" cy="4800600"/>
          </a:xfrm>
        </p:spPr>
        <p:txBody>
          <a:bodyPr>
            <a:noAutofit/>
          </a:bodyPr>
          <a:lstStyle/>
          <a:p>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CONVOCATION:</a:t>
            </a:r>
          </a:p>
          <a:p>
            <a:pPr marL="571500" indent="-571500">
              <a:buFont typeface="Arial" panose="020B0604020202020204" pitchFamily="34" charset="0"/>
              <a:buChar char="•"/>
            </a:pPr>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MIQRA: (dress) Rehearsals, public meetings</a:t>
            </a:r>
          </a:p>
          <a:p>
            <a:pPr marL="571500" indent="-571500">
              <a:buFont typeface="Arial" panose="020B0604020202020204" pitchFamily="34" charset="0"/>
              <a:buChar char="•"/>
            </a:pP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MOED:</a:t>
            </a:r>
          </a:p>
          <a:p>
            <a:pPr marL="571500" indent="-571500">
              <a:buFont typeface="Arial" panose="020B0604020202020204" pitchFamily="34" charset="0"/>
              <a:buChar char="•"/>
            </a:pPr>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Signs, seasons, appointed time</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914400"/>
          </a:xfrm>
        </p:spPr>
        <p:txBody>
          <a:bodyPr/>
          <a:lstStyle/>
          <a:p>
            <a:pPr algn="ctr"/>
            <a:endParaRPr lang="en-US" sz="4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1397925"/>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600200"/>
            <a:ext cx="8458199" cy="4648200"/>
          </a:xfrm>
        </p:spPr>
        <p:txBody>
          <a:bodyPr>
            <a:noAutofit/>
          </a:bodyPr>
          <a:lstStyle/>
          <a:p>
            <a:r>
              <a:rPr lang="en-US" sz="3600" baseline="30000" dirty="0">
                <a:solidFill>
                  <a:srgbClr val="FFFF00"/>
                </a:solidFill>
                <a:effectLst>
                  <a:outerShdw blurRad="38100" dist="38100" dir="2700000" algn="tl">
                    <a:srgbClr val="000000">
                      <a:alpha val="43137"/>
                    </a:srgbClr>
                  </a:outerShdw>
                </a:effectLst>
                <a:latin typeface="Arial Black" panose="020B0A04020102020204" pitchFamily="34" charset="0"/>
              </a:rPr>
              <a:t>16 </a:t>
            </a:r>
            <a:r>
              <a:rPr lang="en-US" sz="3600" dirty="0">
                <a:solidFill>
                  <a:srgbClr val="FFFF00"/>
                </a:solidFill>
                <a:effectLst>
                  <a:outerShdw blurRad="38100" dist="38100" dir="2700000" algn="tl">
                    <a:srgbClr val="000000">
                      <a:alpha val="43137"/>
                    </a:srgbClr>
                  </a:outerShdw>
                </a:effectLst>
                <a:latin typeface="Arial Black" panose="020B0A04020102020204" pitchFamily="34" charset="0"/>
              </a:rPr>
              <a:t>Three times a year all your males shall appear before the LORD your God in the place which He chooses: at the Feast of Unleavened Bread, at the Feast of Weeks, and at the Feast of Tabernacles; and they shall not appear before the LORD empty-handed. </a:t>
            </a:r>
          </a:p>
        </p:txBody>
      </p:sp>
      <p:sp>
        <p:nvSpPr>
          <p:cNvPr id="2" name="Title 1"/>
          <p:cNvSpPr>
            <a:spLocks noGrp="1"/>
          </p:cNvSpPr>
          <p:nvPr>
            <p:ph type="ctrTitle"/>
          </p:nvPr>
        </p:nvSpPr>
        <p:spPr>
          <a:xfrm>
            <a:off x="769142" y="533400"/>
            <a:ext cx="7681913" cy="1524000"/>
          </a:xfrm>
        </p:spPr>
        <p:txBody>
          <a:bodyPr/>
          <a:lstStyle/>
          <a:p>
            <a:pPr algn="ctr"/>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rPr>
              <a:t>Deuteronomy 16:16 (NKJV) </a:t>
            </a:r>
          </a:p>
        </p:txBody>
      </p:sp>
    </p:spTree>
    <p:extLst>
      <p:ext uri="{BB962C8B-B14F-4D97-AF65-F5344CB8AC3E}">
        <p14:creationId xmlns:p14="http://schemas.microsoft.com/office/powerpoint/2010/main" val="990212040"/>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600200"/>
            <a:ext cx="8458199" cy="4648200"/>
          </a:xfrm>
        </p:spPr>
        <p:txBody>
          <a:bodyPr>
            <a:noAutofit/>
          </a:bodyPr>
          <a:lstStyle/>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1524000"/>
          </a:xfrm>
        </p:spPr>
        <p:txBody>
          <a:bodyPr/>
          <a:lstStyle/>
          <a:p>
            <a:pPr algn="ct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95209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600200"/>
            <a:ext cx="8458199" cy="4648200"/>
          </a:xfrm>
        </p:spPr>
        <p:txBody>
          <a:bodyPr>
            <a:noAutofit/>
          </a:bodyPr>
          <a:lstStyle/>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1524000"/>
          </a:xfrm>
        </p:spPr>
        <p:txBody>
          <a:bodyPr/>
          <a:lstStyle/>
          <a:p>
            <a:pPr algn="ct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06329977"/>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4400" dirty="0" smtClean="0">
                <a:solidFill>
                  <a:srgbClr val="FFFF00"/>
                </a:solidFill>
                <a:effectLst>
                  <a:outerShdw blurRad="38100" dist="38100" dir="2700000" algn="tl">
                    <a:srgbClr val="000000">
                      <a:alpha val="43137"/>
                    </a:srgbClr>
                  </a:outerShdw>
                </a:effectLst>
                <a:latin typeface="Arial Black" panose="020B0A04020102020204" pitchFamily="34" charset="0"/>
              </a:rPr>
              <a:t>Passover:  The Paschal lamb was slain. </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752182359"/>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4400" dirty="0" smtClean="0">
                <a:solidFill>
                  <a:srgbClr val="FFFF00"/>
                </a:solidFill>
                <a:effectLst>
                  <a:outerShdw blurRad="38100" dist="38100" dir="2700000" algn="tl">
                    <a:srgbClr val="000000">
                      <a:alpha val="43137"/>
                    </a:srgbClr>
                  </a:outerShdw>
                </a:effectLst>
                <a:latin typeface="Arial Black" panose="020B0A04020102020204" pitchFamily="34" charset="0"/>
              </a:rPr>
              <a:t>Passover:  The Paschal lamb was slain. </a:t>
            </a:r>
          </a:p>
          <a:p>
            <a:endParaRPr lang="en-US" sz="44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4400" i="1" dirty="0" smtClean="0">
                <a:solidFill>
                  <a:srgbClr val="FFFF00"/>
                </a:solidFill>
                <a:effectLst>
                  <a:outerShdw blurRad="38100" dist="38100" dir="2700000" algn="tl">
                    <a:srgbClr val="000000">
                      <a:alpha val="43137"/>
                    </a:srgbClr>
                  </a:outerShdw>
                </a:effectLst>
                <a:latin typeface="Arial Black" panose="020B0A04020102020204" pitchFamily="34" charset="0"/>
              </a:rPr>
              <a:t>Jesus </a:t>
            </a:r>
            <a:r>
              <a:rPr lang="en-US" sz="4400" i="1" dirty="0">
                <a:solidFill>
                  <a:srgbClr val="FFFF00"/>
                </a:solidFill>
                <a:effectLst>
                  <a:outerShdw blurRad="38100" dist="38100" dir="2700000" algn="tl">
                    <a:srgbClr val="000000">
                      <a:alpha val="43137"/>
                    </a:srgbClr>
                  </a:outerShdw>
                </a:effectLst>
                <a:latin typeface="Arial Black" panose="020B0A04020102020204" pitchFamily="34" charset="0"/>
              </a:rPr>
              <a:t>died on Passover as the Paschal Lamb</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130064358"/>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Feast of Unleavened Bread</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pPr marL="571500" indent="-571500">
              <a:buFont typeface="Arial" panose="020B0604020202020204" pitchFamily="34" charset="0"/>
              <a:buChar char="•"/>
            </a:pPr>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Got rid of all leaven (sin and pride). Set apart, sanctified</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807207656"/>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Feast of Unleavened Bread</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pPr marL="571500" indent="-571500">
              <a:buFont typeface="Arial" panose="020B0604020202020204" pitchFamily="34" charset="0"/>
              <a:buChar char="•"/>
            </a:pPr>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Got rid of all leaven (sin and pride). Set apart, sanctified</a:t>
            </a:r>
          </a:p>
          <a:p>
            <a:pPr marL="571500" indent="-571500">
              <a:buFont typeface="Arial" panose="020B0604020202020204" pitchFamily="34" charset="0"/>
              <a:buChar char="•"/>
            </a:pP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pPr marL="571500" indent="-571500">
              <a:buFont typeface="Arial" panose="020B0604020202020204" pitchFamily="34" charset="0"/>
              <a:buChar char="•"/>
            </a:pPr>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JESUS is BURIED. Sin is put away</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024418660"/>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Feast of FIRSTFRUITS</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924367591"/>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Feast of FIRSTFRUITS</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JESUS is the FIRST FRUITS OF THE RESURRECTION. </a:t>
            </a:r>
            <a:r>
              <a:rPr lang="en-US" sz="3600" i="1" dirty="0" smtClean="0">
                <a:solidFill>
                  <a:srgbClr val="FFFF00"/>
                </a:solidFill>
                <a:effectLst>
                  <a:outerShdw blurRad="38100" dist="38100" dir="2700000" algn="tl">
                    <a:srgbClr val="000000">
                      <a:alpha val="43137"/>
                    </a:srgbClr>
                  </a:outerShdw>
                </a:effectLst>
                <a:latin typeface="Arial Black" panose="020B0A04020102020204" pitchFamily="34" charset="0"/>
              </a:rPr>
              <a:t>We will be with him when we are resurrected!</a:t>
            </a:r>
            <a:endParaRPr lang="en-US" sz="3600" i="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420109315"/>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Feast of PENTECOST</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50 Days after Passover. </a:t>
            </a: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PENTE-50</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First Pentecost was when MOSES met with God in the Mount</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4062201287"/>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38200"/>
            <a:ext cx="9144000" cy="4419600"/>
          </a:xfrm>
          <a:prstGeom prst="rect">
            <a:avLst/>
          </a:prstGeom>
        </p:spPr>
      </p:pic>
    </p:spTree>
    <p:extLst>
      <p:ext uri="{BB962C8B-B14F-4D97-AF65-F5344CB8AC3E}">
        <p14:creationId xmlns:p14="http://schemas.microsoft.com/office/powerpoint/2010/main" val="2801339803"/>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FULFILLED at the DAY OF PENTECOST when the Holy Spirit is poured out on the church!</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In the Mount: Israel is born as a Nation</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Day of Pentecost: the church is BORN in the SPIRIT</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4242857983"/>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9142" y="533400"/>
            <a:ext cx="7681913" cy="3810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 </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3" name="Subtitle 2"/>
          <p:cNvSpPr>
            <a:spLocks noGrp="1"/>
          </p:cNvSpPr>
          <p:nvPr>
            <p:ph type="subTitle" idx="1"/>
          </p:nvPr>
        </p:nvSpPr>
        <p:spPr>
          <a:xfrm>
            <a:off x="381000" y="914400"/>
            <a:ext cx="8458199" cy="5029200"/>
          </a:xfrm>
        </p:spPr>
        <p:txBody>
          <a:bodyPr>
            <a:noAutofit/>
          </a:bodyPr>
          <a:lstStyle/>
          <a:p>
            <a:pPr algn="ctr"/>
            <a:endParaRPr lang="en-US" sz="4800" i="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53182687"/>
              </p:ext>
            </p:extLst>
          </p:nvPr>
        </p:nvGraphicFramePr>
        <p:xfrm>
          <a:off x="381000" y="1794667"/>
          <a:ext cx="8382000" cy="4049448"/>
        </p:xfrm>
        <a:graphic>
          <a:graphicData uri="http://schemas.openxmlformats.org/drawingml/2006/table">
            <a:tbl>
              <a:tblPr/>
              <a:tblGrid>
                <a:gridCol w="2794000"/>
                <a:gridCol w="2794000"/>
                <a:gridCol w="2794000"/>
              </a:tblGrid>
              <a:tr h="1025102">
                <a:tc>
                  <a:txBody>
                    <a:bodyPr/>
                    <a:lstStyle/>
                    <a:p>
                      <a:r>
                        <a:rPr lang="en-US" sz="3200" dirty="0">
                          <a:solidFill>
                            <a:srgbClr val="FFFF00"/>
                          </a:solidFill>
                          <a:effectLst>
                            <a:outerShdw blurRad="38100" dist="38100" dir="2700000" algn="tl">
                              <a:srgbClr val="000000">
                                <a:alpha val="43137"/>
                              </a:srgbClr>
                            </a:outerShdw>
                          </a:effectLst>
                          <a:latin typeface="Arial Black" panose="020B0A04020102020204" pitchFamily="34" charset="0"/>
                          <a:hlinkClick r:id="rId3"/>
                        </a:rPr>
                        <a:t>Rosh </a:t>
                      </a:r>
                      <a:r>
                        <a:rPr lang="en-US" sz="3200" dirty="0" err="1">
                          <a:solidFill>
                            <a:srgbClr val="FFFF00"/>
                          </a:solidFill>
                          <a:effectLst>
                            <a:outerShdw blurRad="38100" dist="38100" dir="2700000" algn="tl">
                              <a:srgbClr val="000000">
                                <a:alpha val="43137"/>
                              </a:srgbClr>
                            </a:outerShdw>
                          </a:effectLst>
                          <a:latin typeface="Arial Black" panose="020B0A04020102020204" pitchFamily="34" charset="0"/>
                          <a:hlinkClick r:id="rId3"/>
                        </a:rPr>
                        <a:t>Hashana</a:t>
                      </a:r>
                      <a:endParaRPr lang="en-US" sz="3200" dirty="0">
                        <a:solidFill>
                          <a:srgbClr val="FFFF00"/>
                        </a:solidFill>
                        <a:effectLst>
                          <a:outerShdw blurRad="38100" dist="38100" dir="2700000" algn="tl">
                            <a:srgbClr val="000000">
                              <a:alpha val="43137"/>
                            </a:srgbClr>
                          </a:outerShdw>
                        </a:effectLst>
                        <a:latin typeface="Arial Black" panose="020B0A04020102020204" pitchFamily="34" charset="0"/>
                      </a:endParaRPr>
                    </a:p>
                  </a:txBody>
                  <a:tcPr anchor="ctr">
                    <a:lnL>
                      <a:noFill/>
                    </a:lnL>
                    <a:lnR>
                      <a:noFill/>
                    </a:lnR>
                    <a:lnT>
                      <a:noFill/>
                    </a:lnT>
                    <a:lnB>
                      <a:noFill/>
                    </a:lnB>
                  </a:tcPr>
                </a:tc>
                <a:tc>
                  <a:txBody>
                    <a:bodyPr/>
                    <a:lstStyle/>
                    <a:p>
                      <a:r>
                        <a:rPr lang="en-US" sz="2400" b="1" dirty="0">
                          <a:solidFill>
                            <a:srgbClr val="FFFF00"/>
                          </a:solidFill>
                          <a:effectLst>
                            <a:outerShdw blurRad="38100" dist="38100" dir="2700000" algn="tl">
                              <a:srgbClr val="000000">
                                <a:alpha val="43137"/>
                              </a:srgbClr>
                            </a:outerShdw>
                          </a:effectLst>
                        </a:rPr>
                        <a:t>Oct 3-4, 2016 M‑</a:t>
                      </a:r>
                      <a:r>
                        <a:rPr lang="en-US" sz="2400" b="1" dirty="0" err="1">
                          <a:solidFill>
                            <a:srgbClr val="FFFF00"/>
                          </a:solidFill>
                          <a:effectLst>
                            <a:outerShdw blurRad="38100" dist="38100" dir="2700000" algn="tl">
                              <a:srgbClr val="000000">
                                <a:alpha val="43137"/>
                              </a:srgbClr>
                            </a:outerShdw>
                          </a:effectLst>
                        </a:rPr>
                        <a:t>Tu</a:t>
                      </a:r>
                      <a:endParaRPr lang="en-US" sz="2400" dirty="0">
                        <a:solidFill>
                          <a:srgbClr val="FFFF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2400" b="1" dirty="0">
                          <a:solidFill>
                            <a:srgbClr val="FFFF00"/>
                          </a:solidFill>
                          <a:effectLst>
                            <a:outerShdw blurRad="38100" dist="38100" dir="2700000" algn="tl">
                              <a:srgbClr val="000000">
                                <a:alpha val="43137"/>
                              </a:srgbClr>
                            </a:outerShdw>
                          </a:effectLst>
                        </a:rPr>
                        <a:t>The Jewish New Year</a:t>
                      </a:r>
                    </a:p>
                  </a:txBody>
                  <a:tcPr anchor="ctr">
                    <a:lnL>
                      <a:noFill/>
                    </a:lnL>
                    <a:lnR>
                      <a:noFill/>
                    </a:lnR>
                    <a:lnT>
                      <a:noFill/>
                    </a:lnT>
                    <a:lnB>
                      <a:noFill/>
                    </a:lnB>
                  </a:tcPr>
                </a:tc>
              </a:tr>
              <a:tr h="1025102">
                <a:tc>
                  <a:txBody>
                    <a:bodyPr/>
                    <a:lstStyle/>
                    <a:p>
                      <a:r>
                        <a:rPr lang="en-US" sz="3600" dirty="0">
                          <a:solidFill>
                            <a:srgbClr val="FFFF00"/>
                          </a:solidFill>
                          <a:effectLst>
                            <a:outerShdw blurRad="38100" dist="38100" dir="2700000" algn="tl">
                              <a:srgbClr val="000000">
                                <a:alpha val="43137"/>
                              </a:srgbClr>
                            </a:outerShdw>
                          </a:effectLst>
                          <a:latin typeface="Arial Black" panose="020B0A04020102020204" pitchFamily="34" charset="0"/>
                          <a:hlinkClick r:id="rId4"/>
                        </a:rPr>
                        <a:t>Yom Kippur</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txBody>
                  <a:tcPr anchor="ctr">
                    <a:lnL>
                      <a:noFill/>
                    </a:lnL>
                    <a:lnR>
                      <a:noFill/>
                    </a:lnR>
                    <a:lnT>
                      <a:noFill/>
                    </a:lnT>
                    <a:lnB>
                      <a:noFill/>
                    </a:lnB>
                  </a:tcPr>
                </a:tc>
                <a:tc>
                  <a:txBody>
                    <a:bodyPr/>
                    <a:lstStyle/>
                    <a:p>
                      <a:r>
                        <a:rPr lang="en-US" sz="2400" b="1" dirty="0">
                          <a:solidFill>
                            <a:srgbClr val="FFFF00"/>
                          </a:solidFill>
                          <a:effectLst>
                            <a:outerShdw blurRad="38100" dist="38100" dir="2700000" algn="tl">
                              <a:srgbClr val="000000">
                                <a:alpha val="43137"/>
                              </a:srgbClr>
                            </a:outerShdw>
                          </a:effectLst>
                        </a:rPr>
                        <a:t>Oct 12, 2016 W</a:t>
                      </a:r>
                      <a:endParaRPr lang="en-US" sz="2400" dirty="0">
                        <a:solidFill>
                          <a:srgbClr val="FFFF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2800" b="1" dirty="0">
                          <a:solidFill>
                            <a:srgbClr val="FFFF00"/>
                          </a:solidFill>
                          <a:effectLst>
                            <a:outerShdw blurRad="38100" dist="38100" dir="2700000" algn="tl">
                              <a:srgbClr val="000000">
                                <a:alpha val="43137"/>
                              </a:srgbClr>
                            </a:outerShdw>
                          </a:effectLst>
                        </a:rPr>
                        <a:t>Day of Atonement</a:t>
                      </a:r>
                    </a:p>
                  </a:txBody>
                  <a:tcPr anchor="ctr">
                    <a:lnL>
                      <a:noFill/>
                    </a:lnL>
                    <a:lnR>
                      <a:noFill/>
                    </a:lnR>
                    <a:lnT>
                      <a:noFill/>
                    </a:lnT>
                    <a:lnB>
                      <a:noFill/>
                    </a:lnB>
                  </a:tcPr>
                </a:tc>
              </a:tr>
              <a:tr h="1793928">
                <a:tc>
                  <a:txBody>
                    <a:bodyPr/>
                    <a:lstStyle/>
                    <a:p>
                      <a:r>
                        <a:rPr lang="en-US" sz="4000" dirty="0">
                          <a:solidFill>
                            <a:srgbClr val="FFFF00"/>
                          </a:solidFill>
                          <a:effectLst>
                            <a:outerShdw blurRad="38100" dist="38100" dir="2700000" algn="tl">
                              <a:srgbClr val="000000">
                                <a:alpha val="43137"/>
                              </a:srgbClr>
                            </a:outerShdw>
                          </a:effectLst>
                          <a:latin typeface="Arial Black" panose="020B0A04020102020204" pitchFamily="34" charset="0"/>
                          <a:hlinkClick r:id="rId5"/>
                        </a:rPr>
                        <a:t>Sukkot</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a:txBody>
                  <a:tcPr anchor="ctr">
                    <a:lnL>
                      <a:noFill/>
                    </a:lnL>
                    <a:lnR>
                      <a:noFill/>
                    </a:lnR>
                    <a:lnT>
                      <a:noFill/>
                    </a:lnT>
                    <a:lnB>
                      <a:noFill/>
                    </a:lnB>
                  </a:tcPr>
                </a:tc>
                <a:tc>
                  <a:txBody>
                    <a:bodyPr/>
                    <a:lstStyle/>
                    <a:p>
                      <a:r>
                        <a:rPr lang="en-US" sz="2400" b="1" dirty="0">
                          <a:solidFill>
                            <a:srgbClr val="FFFF00"/>
                          </a:solidFill>
                          <a:effectLst>
                            <a:outerShdw blurRad="38100" dist="38100" dir="2700000" algn="tl">
                              <a:srgbClr val="000000">
                                <a:alpha val="43137"/>
                              </a:srgbClr>
                            </a:outerShdw>
                          </a:effectLst>
                        </a:rPr>
                        <a:t>Oct 17-18, 2016 </a:t>
                      </a:r>
                      <a:r>
                        <a:rPr lang="en-US" sz="2400" b="1" dirty="0"/>
                        <a:t>M‑</a:t>
                      </a:r>
                      <a:r>
                        <a:rPr lang="en-US" sz="2400" b="1" dirty="0" err="1"/>
                        <a:t>Tu</a:t>
                      </a:r>
                      <a:r>
                        <a:rPr lang="en-US" dirty="0"/>
                        <a:t/>
                      </a:r>
                      <a:br>
                        <a:rPr lang="en-US" dirty="0"/>
                      </a:br>
                      <a:r>
                        <a:rPr lang="en-US" dirty="0"/>
                        <a:t>Oct 19-23, 2016 W‑Su</a:t>
                      </a:r>
                    </a:p>
                  </a:txBody>
                  <a:tcPr anchor="ctr">
                    <a:lnL>
                      <a:noFill/>
                    </a:lnL>
                    <a:lnR>
                      <a:noFill/>
                    </a:lnR>
                    <a:lnT>
                      <a:noFill/>
                    </a:lnT>
                    <a:lnB>
                      <a:noFill/>
                    </a:lnB>
                  </a:tcPr>
                </a:tc>
                <a:tc>
                  <a:txBody>
                    <a:bodyPr/>
                    <a:lstStyle/>
                    <a:p>
                      <a:r>
                        <a:rPr lang="en-US" sz="2800" b="1" dirty="0">
                          <a:solidFill>
                            <a:srgbClr val="FFFF00"/>
                          </a:solidFill>
                          <a:effectLst>
                            <a:outerShdw blurRad="38100" dist="38100" dir="2700000" algn="tl">
                              <a:srgbClr val="000000">
                                <a:alpha val="43137"/>
                              </a:srgbClr>
                            </a:outerShdw>
                          </a:effectLst>
                        </a:rPr>
                        <a:t>Feast of Tabernacles</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3285277450"/>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ROSH HASHANAH</a:t>
            </a: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FEAST OF TRUMPETS</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030209642"/>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ROSH HASHANAH</a:t>
            </a: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FEAST OF TRUMPETS</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calling of God to get ready for ATONEMENT</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10 days of AWE</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437581105"/>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YOM KIPPUR</a:t>
            </a: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DAY OF ATONEMENT</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404802594"/>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YOM KIPPUR</a:t>
            </a: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DAY OF ATONEMENT</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most holy day when the High Priest entered behind the veil in the Most Holy Place to meet with God on behalf of Israel</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063104712"/>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Slain Goat and the Scape Goat</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523347918"/>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 OF TABERNACLES</a:t>
            </a: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 of Ingathering</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endPar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endParaRP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097626850"/>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8458199" cy="4724400"/>
          </a:xfrm>
        </p:spPr>
        <p:txBody>
          <a:bodyPr>
            <a:noAutofit/>
          </a:bodyPr>
          <a:lstStyle/>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 OF TABERNACLES</a:t>
            </a: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 of Ingathering</a:t>
            </a: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endPar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endParaRPr>
          </a:p>
          <a:p>
            <a:r>
              <a:rPr lang="en-US" sz="3600" dirty="0" smtClean="0">
                <a:solidFill>
                  <a:srgbClr val="FFFF00"/>
                </a:solidFill>
                <a:effectLst>
                  <a:outerShdw blurRad="38100" dist="38100" dir="2700000" algn="tl">
                    <a:srgbClr val="000000">
                      <a:alpha val="43137"/>
                    </a:srgbClr>
                  </a:outerShdw>
                </a:effectLst>
                <a:latin typeface="Arial Black" panose="020B0A04020102020204" pitchFamily="34" charset="0"/>
              </a:rPr>
              <a:t>The final celebration, when the year is completed</a:t>
            </a:r>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a:p>
            <a:endParaRPr lang="en-US" sz="36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p:cNvSpPr>
            <a:spLocks noGrp="1"/>
          </p:cNvSpPr>
          <p:nvPr>
            <p:ph type="ctrTitle"/>
          </p:nvPr>
        </p:nvSpPr>
        <p:spPr>
          <a:xfrm>
            <a:off x="769142" y="533400"/>
            <a:ext cx="7681913" cy="685800"/>
          </a:xfrm>
        </p:spPr>
        <p:txBody>
          <a:bodyPr/>
          <a:lstStyle/>
          <a:p>
            <a:pPr algn="ctr"/>
            <a:r>
              <a:rPr lang="en-US"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The FEASTS</a:t>
            </a:r>
            <a:endParaRPr lang="en-US"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890089106"/>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Purple Segoe 4-3 template-template_April-17-2007">
  <a:themeElements>
    <a:clrScheme name="Purple Template-Template">
      <a:dk1>
        <a:srgbClr val="000000"/>
      </a:dk1>
      <a:lt1>
        <a:srgbClr val="FFFFFF"/>
      </a:lt1>
      <a:dk2>
        <a:srgbClr val="663474"/>
      </a:dk2>
      <a:lt2>
        <a:srgbClr val="DBB7FF"/>
      </a:lt2>
      <a:accent1>
        <a:srgbClr val="FFC000"/>
      </a:accent1>
      <a:accent2>
        <a:srgbClr val="3497AE"/>
      </a:accent2>
      <a:accent3>
        <a:srgbClr val="DF8045"/>
      </a:accent3>
      <a:accent4>
        <a:srgbClr val="7DCC2E"/>
      </a:accent4>
      <a:accent5>
        <a:srgbClr val="FF9929"/>
      </a:accent5>
      <a:accent6>
        <a:srgbClr val="2681E6"/>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5B28715-887B-4BDE-AC78-1A11DBFF77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(Purple grid design)</Template>
  <TotalTime>112</TotalTime>
  <Words>3440</Words>
  <Application>Microsoft Office PowerPoint</Application>
  <PresentationFormat>On-screen Show (4:3)</PresentationFormat>
  <Paragraphs>206</Paragraphs>
  <Slides>29</Slides>
  <Notes>29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Arial</vt:lpstr>
      <vt:lpstr>Arial Black</vt:lpstr>
      <vt:lpstr>Calibri</vt:lpstr>
      <vt:lpstr>Courier New</vt:lpstr>
      <vt:lpstr>Wingdings</vt:lpstr>
      <vt:lpstr>Purple Segoe 4-3 template-template_April-17-2007</vt:lpstr>
      <vt:lpstr>White with Courier font for code slides</vt:lpstr>
      <vt:lpstr>THE FEAST OF TABERNACLES</vt:lpstr>
      <vt:lpstr>PowerPoint Presentation</vt:lpstr>
      <vt:lpstr>PowerPoint Presentation</vt:lpstr>
      <vt:lpstr>PowerPoint Presentation</vt:lpstr>
      <vt:lpstr>PowerPoint Presentation</vt:lpstr>
      <vt:lpstr>I. The FEASTS  </vt:lpstr>
      <vt:lpstr>Leviticus 23:2-4 (NKJV) </vt:lpstr>
      <vt:lpstr>Leviticus 23:2-4 (NKJV) </vt:lpstr>
      <vt:lpstr>PowerPoint Presentation</vt:lpstr>
      <vt:lpstr>Deuteronomy 16:16 (NKJV) </vt:lpstr>
      <vt:lpstr>PowerPoint Presentation</vt:lpstr>
      <vt:lpstr>PowerPoint Presentation</vt:lpstr>
      <vt:lpstr>The FEASTS</vt:lpstr>
      <vt:lpstr>The FEASTS</vt:lpstr>
      <vt:lpstr>The FEASTS</vt:lpstr>
      <vt:lpstr>The FEASTS</vt:lpstr>
      <vt:lpstr>The FEASTS</vt:lpstr>
      <vt:lpstr>The FEASTS</vt:lpstr>
      <vt:lpstr>The FEASTS</vt:lpstr>
      <vt:lpstr>PowerPoint Presentation</vt:lpstr>
      <vt:lpstr>The FEASTS</vt:lpstr>
      <vt:lpstr> </vt:lpstr>
      <vt:lpstr>The FEASTS</vt:lpstr>
      <vt:lpstr>The FEASTS</vt:lpstr>
      <vt:lpstr>The FEASTS</vt:lpstr>
      <vt:lpstr>The FEASTS</vt:lpstr>
      <vt:lpstr>The FEASTS</vt:lpstr>
      <vt:lpstr>The FEASTS</vt:lpstr>
      <vt:lpstr>The FEASTS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Kevin Hunter</dc:creator>
  <cp:keywords/>
  <cp:lastModifiedBy>Kevin Hunter</cp:lastModifiedBy>
  <cp:revision>17</cp:revision>
  <dcterms:created xsi:type="dcterms:W3CDTF">2016-03-22T03:23:50Z</dcterms:created>
  <dcterms:modified xsi:type="dcterms:W3CDTF">2016-10-01T02:38:24Z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TC102867449990</vt:lpwstr>
  </property>
</Properties>
</file>